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77" r:id="rId2"/>
    <p:sldId id="285" r:id="rId3"/>
    <p:sldId id="286" r:id="rId4"/>
    <p:sldId id="284" r:id="rId5"/>
    <p:sldId id="27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85" autoAdjust="0"/>
    <p:restoredTop sz="94660"/>
  </p:normalViewPr>
  <p:slideViewPr>
    <p:cSldViewPr>
      <p:cViewPr varScale="1">
        <p:scale>
          <a:sx n="68" d="100"/>
          <a:sy n="68" d="100"/>
        </p:scale>
        <p:origin x="-169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8A1F59-0DE9-4E3B-B588-795A2D4E4C92}" type="datetimeFigureOut">
              <a:rPr lang="en-US" smtClean="0"/>
              <a:pPr/>
              <a:t>12/4/2017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0712CA-A374-4852-95FA-818D39BEF1B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50EE8DB-3149-468E-89CF-9240CF40BAF1}" type="datetime1">
              <a:rPr lang="en-US" smtClean="0"/>
              <a:pPr/>
              <a:t>12/4/2017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2D0005A-0D7F-4CF1-BDB7-26AB72B8AE2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27D45E-A9C9-4D2F-9F31-AF0943D90D7B}" type="datetime1">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CFBCE6-DAF1-4D45-A593-A2EDB4F0E2BB}" type="datetime1">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AEA7CF5-7960-4455-AA66-AC4D5DE77060}" type="datetime1">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0005A-0D7F-4CF1-BDB7-26AB72B8AE2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DD131A8-1324-4671-8377-F7A1A89EDB0B}" type="datetime1">
              <a:rPr lang="en-US" smtClean="0"/>
              <a:pPr/>
              <a:t>12/4/2017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2D0005A-0D7F-4CF1-BDB7-26AB72B8AE2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743E17C-6066-4A2A-99DE-185617102E98}" type="datetime1">
              <a:rPr lang="en-US" smtClean="0"/>
              <a:pPr/>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0005A-0D7F-4CF1-BDB7-26AB72B8AE2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0B9B70-CDE3-470E-B6CA-D93CF6C6D9BC}" type="datetime1">
              <a:rPr lang="en-US" smtClean="0"/>
              <a:pPr/>
              <a:t>12/4/2017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D0005A-0D7F-4CF1-BDB7-26AB72B8AE2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00A1AFF-0638-4F3A-A311-AE48856C260F}" type="datetime1">
              <a:rPr lang="en-US" smtClean="0"/>
              <a:pPr/>
              <a:t>12/4/2017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6AFE45-D832-49CD-B646-BBD52778CFDC}" type="datetime1">
              <a:rPr lang="en-US" smtClean="0"/>
              <a:pPr/>
              <a:t>12/4/2017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D0005A-0D7F-4CF1-BDB7-26AB72B8AE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EB2130A-8F71-42AE-AF6C-F654BFD5E5B0}" type="datetime1">
              <a:rPr lang="en-US" smtClean="0"/>
              <a:pPr/>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0005A-0D7F-4CF1-BDB7-26AB72B8AE2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4559A78-5665-457B-AACA-51D317B72BB7}" type="datetime1">
              <a:rPr lang="en-US" smtClean="0"/>
              <a:pPr/>
              <a:t>12/4/2017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E2D0005A-0D7F-4CF1-BDB7-26AB72B8AE2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B6FB199-7BB1-4EDF-92F4-6C13CC043AE4}" type="datetime1">
              <a:rPr lang="en-US" smtClean="0"/>
              <a:pPr/>
              <a:t>12/4/2017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2D0005A-0D7F-4CF1-BDB7-26AB72B8AE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58200" y="6172200"/>
            <a:ext cx="457200" cy="457200"/>
          </a:xfrm>
          <a:solidFill>
            <a:srgbClr val="FF0000"/>
          </a:solidFill>
        </p:spPr>
        <p:txBody>
          <a:bodyPr/>
          <a:lstStyle/>
          <a:p>
            <a:r>
              <a:rPr lang="en-US" dirty="0" smtClean="0">
                <a:solidFill>
                  <a:sysClr val="windowText" lastClr="000000"/>
                </a:solidFill>
              </a:rPr>
              <a:t>1</a:t>
            </a:r>
            <a:endParaRPr lang="en-US" dirty="0">
              <a:solidFill>
                <a:sysClr val="windowText" lastClr="000000"/>
              </a:solidFill>
            </a:endParaRPr>
          </a:p>
        </p:txBody>
      </p:sp>
      <p:sp>
        <p:nvSpPr>
          <p:cNvPr id="4" name="Rectangle 3"/>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9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
        <p:nvSpPr>
          <p:cNvPr id="5" name="Rectangle 4"/>
          <p:cNvSpPr/>
          <p:nvPr/>
        </p:nvSpPr>
        <p:spPr>
          <a:xfrm>
            <a:off x="228600" y="533400"/>
            <a:ext cx="2976520" cy="461665"/>
          </a:xfrm>
          <a:prstGeom prst="rect">
            <a:avLst/>
          </a:prstGeom>
        </p:spPr>
        <p:txBody>
          <a:bodyPr wrap="none">
            <a:spAutoFit/>
          </a:bodyPr>
          <a:lstStyle/>
          <a:p>
            <a:r>
              <a:rPr lang="en-US" sz="2400" b="1" dirty="0" smtClean="0">
                <a:solidFill>
                  <a:srgbClr val="C00000"/>
                </a:solidFill>
                <a:latin typeface="Calibri" pitchFamily="34" charset="0"/>
              </a:rPr>
              <a:t>METALS FOR CASTING</a:t>
            </a:r>
            <a:endParaRPr lang="en-US" sz="2400" b="1" dirty="0">
              <a:solidFill>
                <a:srgbClr val="C00000"/>
              </a:solidFill>
              <a:latin typeface="Calibri" pitchFamily="34" charset="0"/>
            </a:endParaRPr>
          </a:p>
        </p:txBody>
      </p:sp>
      <p:sp>
        <p:nvSpPr>
          <p:cNvPr id="6" name="Rectangle 5"/>
          <p:cNvSpPr/>
          <p:nvPr/>
        </p:nvSpPr>
        <p:spPr>
          <a:xfrm>
            <a:off x="228600" y="990600"/>
            <a:ext cx="8686800" cy="4924425"/>
          </a:xfrm>
          <a:prstGeom prst="rect">
            <a:avLst/>
          </a:prstGeom>
        </p:spPr>
        <p:txBody>
          <a:bodyPr wrap="square">
            <a:spAutoFit/>
          </a:bodyPr>
          <a:lstStyle/>
          <a:p>
            <a:pPr algn="just"/>
            <a:r>
              <a:rPr lang="en-US" dirty="0" smtClean="0">
                <a:latin typeface="Calibri" pitchFamily="34" charset="0"/>
              </a:rPr>
              <a:t>Most commercial castings are made of alloys rather than pure metals. Alloys are generally easier to cast, and properties of the resulting product are better. Casting alloys can be classified as </a:t>
            </a:r>
            <a:r>
              <a:rPr lang="en-US" b="1" i="1" dirty="0" smtClean="0">
                <a:latin typeface="Calibri" pitchFamily="34" charset="0"/>
              </a:rPr>
              <a:t>ferrous or nonferrous</a:t>
            </a:r>
            <a:r>
              <a:rPr lang="en-US" dirty="0" smtClean="0">
                <a:latin typeface="Calibri" pitchFamily="34" charset="0"/>
              </a:rPr>
              <a:t>. The ferrous category is subdivided into </a:t>
            </a:r>
            <a:r>
              <a:rPr lang="en-US" b="1" i="1" dirty="0" smtClean="0">
                <a:latin typeface="Calibri" pitchFamily="34" charset="0"/>
              </a:rPr>
              <a:t>cast iron and cast steel</a:t>
            </a:r>
            <a:r>
              <a:rPr lang="en-US" dirty="0" smtClean="0">
                <a:latin typeface="Calibri" pitchFamily="34" charset="0"/>
              </a:rPr>
              <a:t>.</a:t>
            </a:r>
          </a:p>
          <a:p>
            <a:pPr algn="just"/>
            <a:endParaRPr lang="en-US" dirty="0" smtClean="0">
              <a:latin typeface="Calibri" pitchFamily="34" charset="0"/>
            </a:endParaRPr>
          </a:p>
          <a:p>
            <a:pPr algn="just"/>
            <a:r>
              <a:rPr lang="en-US" sz="2400" b="1" dirty="0" smtClean="0">
                <a:solidFill>
                  <a:srgbClr val="C00000"/>
                </a:solidFill>
                <a:latin typeface="Calibri" pitchFamily="34" charset="0"/>
              </a:rPr>
              <a:t>Ferrous Casting Alloys</a:t>
            </a:r>
          </a:p>
          <a:p>
            <a:pPr marL="457200" indent="-457200" algn="just">
              <a:buFont typeface="+mj-lt"/>
              <a:buAutoNum type="arabicPeriod"/>
            </a:pPr>
            <a:r>
              <a:rPr lang="en-US" sz="2000" b="1" dirty="0" smtClean="0">
                <a:solidFill>
                  <a:srgbClr val="FF0000"/>
                </a:solidFill>
                <a:latin typeface="Calibri" pitchFamily="34" charset="0"/>
              </a:rPr>
              <a:t>Cast Iron </a:t>
            </a:r>
          </a:p>
          <a:p>
            <a:pPr algn="just"/>
            <a:r>
              <a:rPr lang="en-US" dirty="0" smtClean="0">
                <a:latin typeface="Calibri" pitchFamily="34" charset="0"/>
              </a:rPr>
              <a:t>Cast iron is the most important of all casting alloys. The tonnage of cast iron castings is several times that of all other metals combined. </a:t>
            </a:r>
          </a:p>
          <a:p>
            <a:pPr algn="just"/>
            <a:r>
              <a:rPr lang="en-US" dirty="0" smtClean="0">
                <a:latin typeface="Calibri" pitchFamily="34" charset="0"/>
              </a:rPr>
              <a:t>There are several types of cast iron:</a:t>
            </a:r>
          </a:p>
          <a:p>
            <a:pPr marL="342900" indent="-342900" algn="just">
              <a:buAutoNum type="arabicParenBoth"/>
            </a:pPr>
            <a:r>
              <a:rPr lang="en-US" dirty="0" smtClean="0">
                <a:latin typeface="Calibri" pitchFamily="34" charset="0"/>
              </a:rPr>
              <a:t>gray cast iron</a:t>
            </a:r>
          </a:p>
          <a:p>
            <a:pPr marL="342900" indent="-342900" algn="just">
              <a:buAutoNum type="arabicParenBoth"/>
            </a:pPr>
            <a:r>
              <a:rPr lang="en-US" dirty="0" smtClean="0">
                <a:latin typeface="Calibri" pitchFamily="34" charset="0"/>
              </a:rPr>
              <a:t>nodular iron,</a:t>
            </a:r>
          </a:p>
          <a:p>
            <a:pPr algn="just"/>
            <a:r>
              <a:rPr lang="en-US" dirty="0" smtClean="0">
                <a:latin typeface="Calibri" pitchFamily="34" charset="0"/>
              </a:rPr>
              <a:t>(3) white cast iron</a:t>
            </a:r>
          </a:p>
          <a:p>
            <a:pPr algn="just"/>
            <a:r>
              <a:rPr lang="en-US" dirty="0" smtClean="0">
                <a:latin typeface="Calibri" pitchFamily="34" charset="0"/>
              </a:rPr>
              <a:t>(4) malleable cast iron</a:t>
            </a:r>
          </a:p>
          <a:p>
            <a:pPr algn="just"/>
            <a:r>
              <a:rPr lang="en-US" dirty="0" smtClean="0">
                <a:latin typeface="Calibri" pitchFamily="34" charset="0"/>
              </a:rPr>
              <a:t>(5) alloy cast irons </a:t>
            </a:r>
          </a:p>
          <a:p>
            <a:pPr algn="just"/>
            <a:endParaRPr lang="en-US" dirty="0" smtClean="0">
              <a:latin typeface="Calibri" pitchFamily="34" charset="0"/>
            </a:endParaRPr>
          </a:p>
          <a:p>
            <a:pPr algn="just"/>
            <a:r>
              <a:rPr lang="en-US" dirty="0" smtClean="0">
                <a:latin typeface="Calibri" pitchFamily="34" charset="0"/>
              </a:rPr>
              <a:t>Typical </a:t>
            </a:r>
            <a:r>
              <a:rPr lang="en-US" b="1" dirty="0" smtClean="0">
                <a:latin typeface="Calibri" pitchFamily="34" charset="0"/>
              </a:rPr>
              <a:t>pouring temperatures for cast iron </a:t>
            </a:r>
            <a:r>
              <a:rPr lang="en-US" dirty="0" smtClean="0">
                <a:latin typeface="Calibri" pitchFamily="34" charset="0"/>
              </a:rPr>
              <a:t>are </a:t>
            </a:r>
            <a:r>
              <a:rPr lang="en-US" b="1" i="1" dirty="0" smtClean="0">
                <a:latin typeface="Calibri" pitchFamily="34" charset="0"/>
              </a:rPr>
              <a:t>around 1400ᴼC</a:t>
            </a:r>
            <a:r>
              <a:rPr lang="en-US" dirty="0" smtClean="0">
                <a:latin typeface="Calibri" pitchFamily="34" charset="0"/>
              </a:rPr>
              <a:t> </a:t>
            </a:r>
            <a:r>
              <a:rPr lang="en-US" b="1" i="1" dirty="0" smtClean="0">
                <a:latin typeface="Calibri" pitchFamily="34" charset="0"/>
              </a:rPr>
              <a:t>depending on composition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58200" y="6172200"/>
            <a:ext cx="457200" cy="457200"/>
          </a:xfrm>
          <a:solidFill>
            <a:srgbClr val="FF0000"/>
          </a:solidFill>
        </p:spPr>
        <p:txBody>
          <a:bodyPr/>
          <a:lstStyle/>
          <a:p>
            <a:fld id="{E2D0005A-0D7F-4CF1-BDB7-26AB72B8AE28}" type="slidenum">
              <a:rPr lang="en-US" smtClean="0">
                <a:solidFill>
                  <a:sysClr val="windowText" lastClr="000000"/>
                </a:solidFill>
              </a:rPr>
              <a:pPr/>
              <a:t>2</a:t>
            </a:fld>
            <a:endParaRPr lang="en-US" dirty="0">
              <a:solidFill>
                <a:sysClr val="windowText" lastClr="000000"/>
              </a:solidFill>
            </a:endParaRPr>
          </a:p>
        </p:txBody>
      </p:sp>
      <p:sp>
        <p:nvSpPr>
          <p:cNvPr id="4" name="Rectangle 3"/>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8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
        <p:nvSpPr>
          <p:cNvPr id="5" name="Rectangle 4"/>
          <p:cNvSpPr/>
          <p:nvPr/>
        </p:nvSpPr>
        <p:spPr>
          <a:xfrm>
            <a:off x="304800" y="533400"/>
            <a:ext cx="8534400" cy="5109091"/>
          </a:xfrm>
          <a:prstGeom prst="rect">
            <a:avLst/>
          </a:prstGeom>
        </p:spPr>
        <p:txBody>
          <a:bodyPr wrap="square">
            <a:spAutoFit/>
          </a:bodyPr>
          <a:lstStyle/>
          <a:p>
            <a:pPr algn="just"/>
            <a:r>
              <a:rPr lang="en-US" sz="2000" b="1" dirty="0" smtClean="0">
                <a:solidFill>
                  <a:srgbClr val="FF0000"/>
                </a:solidFill>
                <a:latin typeface="Calibri" pitchFamily="34" charset="0"/>
              </a:rPr>
              <a:t>2. Steel</a:t>
            </a:r>
          </a:p>
          <a:p>
            <a:pPr algn="just"/>
            <a:r>
              <a:rPr lang="en-US" dirty="0" smtClean="0">
                <a:latin typeface="Calibri" pitchFamily="34" charset="0"/>
              </a:rPr>
              <a:t>The mechanical properties of steel make it an attractive engineering material and the capability to create complex geometries makes casting an appealing process. </a:t>
            </a:r>
            <a:r>
              <a:rPr lang="en-US" b="1" dirty="0" smtClean="0">
                <a:latin typeface="Calibri" pitchFamily="34" charset="0"/>
              </a:rPr>
              <a:t>However, </a:t>
            </a:r>
            <a:r>
              <a:rPr lang="en-US" b="1" dirty="0" smtClean="0">
                <a:solidFill>
                  <a:srgbClr val="0070C0"/>
                </a:solidFill>
                <a:latin typeface="Calibri" pitchFamily="34" charset="0"/>
              </a:rPr>
              <a:t>great difficulties </a:t>
            </a:r>
            <a:r>
              <a:rPr lang="en-US" b="1" dirty="0" smtClean="0">
                <a:latin typeface="Calibri" pitchFamily="34" charset="0"/>
              </a:rPr>
              <a:t>are faced by the foundry specializing in steel which are:</a:t>
            </a:r>
            <a:r>
              <a:rPr lang="en-US" dirty="0" smtClean="0">
                <a:latin typeface="Calibri" pitchFamily="34" charset="0"/>
              </a:rPr>
              <a:t> </a:t>
            </a:r>
          </a:p>
          <a:p>
            <a:pPr marL="457200" indent="-457200" algn="just">
              <a:buFont typeface="+mj-lt"/>
              <a:buAutoNum type="arabicPeriod"/>
            </a:pPr>
            <a:r>
              <a:rPr lang="en-US" dirty="0" smtClean="0">
                <a:latin typeface="Calibri" pitchFamily="34" charset="0"/>
              </a:rPr>
              <a:t>the melting point of steel is considerably higher than for most other metals that are commonly cast. </a:t>
            </a:r>
          </a:p>
          <a:p>
            <a:pPr marL="457200" indent="-457200" algn="just">
              <a:buFont typeface="+mj-lt"/>
              <a:buAutoNum type="arabicPeriod"/>
            </a:pPr>
            <a:r>
              <a:rPr lang="en-US" dirty="0" smtClean="0">
                <a:latin typeface="Calibri" pitchFamily="34" charset="0"/>
              </a:rPr>
              <a:t>The solidification range for low carbon steels begins at just under 1540ᴼC. This means that the pouring temperature required for steel is very high about 1650ᴼC .</a:t>
            </a:r>
          </a:p>
          <a:p>
            <a:pPr marL="457200" indent="-457200" algn="just">
              <a:buFont typeface="+mj-lt"/>
              <a:buAutoNum type="arabicPeriod"/>
            </a:pPr>
            <a:r>
              <a:rPr lang="en-US" dirty="0" smtClean="0">
                <a:latin typeface="Calibri" pitchFamily="34" charset="0"/>
              </a:rPr>
              <a:t>At these high temperatures, steel is chemically very reactive. </a:t>
            </a:r>
          </a:p>
          <a:p>
            <a:pPr marL="457200" indent="-457200" algn="just">
              <a:buFont typeface="+mj-lt"/>
              <a:buAutoNum type="arabicPeriod"/>
            </a:pPr>
            <a:r>
              <a:rPr lang="en-US" dirty="0" smtClean="0">
                <a:latin typeface="Calibri" pitchFamily="34" charset="0"/>
              </a:rPr>
              <a:t>It readily oxidizes, so special procedures must be used during melting and pouring to isolate the molten metal from air. </a:t>
            </a:r>
          </a:p>
          <a:p>
            <a:pPr marL="457200" indent="-457200" algn="just">
              <a:buFont typeface="+mj-lt"/>
              <a:buAutoNum type="arabicPeriod"/>
            </a:pPr>
            <a:r>
              <a:rPr lang="en-US" dirty="0" smtClean="0">
                <a:latin typeface="Calibri" pitchFamily="34" charset="0"/>
              </a:rPr>
              <a:t>molten steel has relatively poor fluidity, and this limits the design of thin sections in components cast out of steel.</a:t>
            </a:r>
          </a:p>
          <a:p>
            <a:pPr algn="just"/>
            <a:endParaRPr lang="en-US" dirty="0" smtClean="0">
              <a:latin typeface="Calibri" pitchFamily="34" charset="0"/>
            </a:endParaRPr>
          </a:p>
          <a:p>
            <a:pPr algn="just"/>
            <a:r>
              <a:rPr lang="en-US" b="1" dirty="0" smtClean="0">
                <a:solidFill>
                  <a:srgbClr val="0070C0"/>
                </a:solidFill>
                <a:latin typeface="Calibri" pitchFamily="34" charset="0"/>
              </a:rPr>
              <a:t>characteristics of steel castings</a:t>
            </a:r>
            <a:r>
              <a:rPr lang="en-US" b="1" dirty="0" smtClean="0">
                <a:solidFill>
                  <a:srgbClr val="FF0000"/>
                </a:solidFill>
                <a:latin typeface="Calibri" pitchFamily="34" charset="0"/>
              </a:rPr>
              <a:t> </a:t>
            </a:r>
            <a:r>
              <a:rPr lang="en-US" b="1" dirty="0" smtClean="0">
                <a:latin typeface="Calibri" pitchFamily="34" charset="0"/>
              </a:rPr>
              <a:t>make it worth the effort to solve these problems</a:t>
            </a:r>
            <a:r>
              <a:rPr lang="en-US" dirty="0" smtClean="0">
                <a:latin typeface="Calibri" pitchFamily="34" charset="0"/>
              </a:rPr>
              <a:t>.</a:t>
            </a:r>
          </a:p>
          <a:p>
            <a:pPr marL="457200" indent="-457200" algn="just">
              <a:buFont typeface="+mj-lt"/>
              <a:buAutoNum type="arabicPeriod"/>
            </a:pPr>
            <a:r>
              <a:rPr lang="en-US" i="1" dirty="0" smtClean="0">
                <a:latin typeface="Calibri" pitchFamily="34" charset="0"/>
              </a:rPr>
              <a:t>Tensile strength is higher than for most other casting metals</a:t>
            </a:r>
            <a:r>
              <a:rPr lang="en-US" dirty="0" smtClean="0">
                <a:latin typeface="Calibri" pitchFamily="34" charset="0"/>
              </a:rPr>
              <a:t>, ranging upward from about 410 </a:t>
            </a:r>
            <a:r>
              <a:rPr lang="en-US" dirty="0" err="1" smtClean="0">
                <a:latin typeface="Calibri" pitchFamily="34" charset="0"/>
              </a:rPr>
              <a:t>MPa</a:t>
            </a:r>
            <a:r>
              <a:rPr lang="en-US" dirty="0" smtClean="0">
                <a:latin typeface="Calibri" pitchFamily="34" charset="0"/>
              </a:rPr>
              <a:t>. </a:t>
            </a:r>
          </a:p>
          <a:p>
            <a:pPr marL="457200" indent="-457200" algn="just">
              <a:buFont typeface="+mj-lt"/>
              <a:buAutoNum type="arabicPeriod"/>
            </a:pPr>
            <a:r>
              <a:rPr lang="en-US" i="1" dirty="0" smtClean="0">
                <a:latin typeface="Calibri" pitchFamily="34" charset="0"/>
              </a:rPr>
              <a:t>Steel castings have better toughness than most other casting alloys</a:t>
            </a:r>
            <a:r>
              <a:rPr lang="en-US" dirty="0" smtClean="0">
                <a:latin typeface="Calibri" pitchFamily="34" charset="0"/>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58200" y="6172200"/>
            <a:ext cx="457200" cy="457200"/>
          </a:xfrm>
          <a:solidFill>
            <a:srgbClr val="FF0000"/>
          </a:solidFill>
        </p:spPr>
        <p:txBody>
          <a:bodyPr/>
          <a:lstStyle/>
          <a:p>
            <a:r>
              <a:rPr lang="en-US" dirty="0" smtClean="0">
                <a:solidFill>
                  <a:sysClr val="windowText" lastClr="000000"/>
                </a:solidFill>
              </a:rPr>
              <a:t>3</a:t>
            </a:r>
            <a:endParaRPr lang="en-US" dirty="0">
              <a:solidFill>
                <a:sysClr val="windowText" lastClr="000000"/>
              </a:solidFill>
            </a:endParaRPr>
          </a:p>
        </p:txBody>
      </p:sp>
      <p:sp>
        <p:nvSpPr>
          <p:cNvPr id="4" name="Rectangle 3"/>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9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
        <p:nvSpPr>
          <p:cNvPr id="7" name="Rectangle 6"/>
          <p:cNvSpPr/>
          <p:nvPr/>
        </p:nvSpPr>
        <p:spPr>
          <a:xfrm>
            <a:off x="381000" y="533400"/>
            <a:ext cx="8229600" cy="2031325"/>
          </a:xfrm>
          <a:prstGeom prst="rect">
            <a:avLst/>
          </a:prstGeom>
        </p:spPr>
        <p:txBody>
          <a:bodyPr wrap="square">
            <a:spAutoFit/>
          </a:bodyPr>
          <a:lstStyle/>
          <a:p>
            <a:pPr marL="342900" indent="-342900" algn="just">
              <a:buFont typeface="+mj-lt"/>
              <a:buAutoNum type="arabicPeriod" startAt="3"/>
            </a:pPr>
            <a:r>
              <a:rPr lang="en-US" i="1" dirty="0" smtClean="0">
                <a:latin typeface="Calibri" pitchFamily="34" charset="0"/>
              </a:rPr>
              <a:t>The properties of steel castings are isotropic</a:t>
            </a:r>
            <a:r>
              <a:rPr lang="en-US" dirty="0" smtClean="0">
                <a:latin typeface="Calibri" pitchFamily="34" charset="0"/>
              </a:rPr>
              <a:t>; strength is virtually the same in all directions. By contrast, mechanically formed parts (e.g., rolling, forging) exhibit directionality in their properties. Depending on the requirements of the product, isotropic behavior of the material may be desirable. </a:t>
            </a:r>
          </a:p>
          <a:p>
            <a:pPr marL="342900" indent="-342900" algn="just">
              <a:buFont typeface="+mj-lt"/>
              <a:buAutoNum type="arabicPeriod" startAt="3"/>
            </a:pPr>
            <a:r>
              <a:rPr lang="en-US" i="1" dirty="0" smtClean="0">
                <a:latin typeface="Calibri" pitchFamily="34" charset="0"/>
              </a:rPr>
              <a:t>steel castings is ease of welding. </a:t>
            </a:r>
            <a:r>
              <a:rPr lang="en-US" dirty="0" smtClean="0">
                <a:latin typeface="Calibri" pitchFamily="34" charset="0"/>
              </a:rPr>
              <a:t>They can be readily welded without significant loss of strength, to repair the casting, or to fabricate structures with other steel components.</a:t>
            </a:r>
            <a:endParaRPr lang="en-US" b="1" dirty="0">
              <a:solidFill>
                <a:srgbClr val="FF0000"/>
              </a:solidFill>
              <a:latin typeface="Calibri" pitchFamily="34" charset="0"/>
            </a:endParaRPr>
          </a:p>
        </p:txBody>
      </p:sp>
      <p:sp>
        <p:nvSpPr>
          <p:cNvPr id="5" name="Rectangle 4"/>
          <p:cNvSpPr/>
          <p:nvPr/>
        </p:nvSpPr>
        <p:spPr>
          <a:xfrm>
            <a:off x="304800" y="2590800"/>
            <a:ext cx="8534400" cy="4462760"/>
          </a:xfrm>
          <a:prstGeom prst="rect">
            <a:avLst/>
          </a:prstGeom>
        </p:spPr>
        <p:txBody>
          <a:bodyPr wrap="square">
            <a:spAutoFit/>
          </a:bodyPr>
          <a:lstStyle/>
          <a:p>
            <a:pPr algn="just"/>
            <a:r>
              <a:rPr lang="en-US" sz="2400" b="1" dirty="0" smtClean="0">
                <a:solidFill>
                  <a:srgbClr val="C00000"/>
                </a:solidFill>
                <a:latin typeface="Calibri" pitchFamily="34" charset="0"/>
              </a:rPr>
              <a:t>Nonferrous Casting Alloys</a:t>
            </a:r>
          </a:p>
          <a:p>
            <a:pPr algn="just"/>
            <a:r>
              <a:rPr lang="en-US" dirty="0" smtClean="0">
                <a:latin typeface="Calibri" pitchFamily="34" charset="0"/>
              </a:rPr>
              <a:t>Nonferrous casting metals include alloys of aluminum, magnesium, copper, tin, zinc, nickel, and titanium.</a:t>
            </a:r>
          </a:p>
          <a:p>
            <a:pPr marL="342900" indent="-342900">
              <a:buFont typeface="+mj-lt"/>
              <a:buAutoNum type="arabicPeriod"/>
            </a:pPr>
            <a:r>
              <a:rPr lang="en-US" b="1" dirty="0" smtClean="0">
                <a:solidFill>
                  <a:srgbClr val="FF0000"/>
                </a:solidFill>
                <a:latin typeface="Calibri" pitchFamily="34" charset="0"/>
              </a:rPr>
              <a:t>Aluminum alloys </a:t>
            </a:r>
            <a:r>
              <a:rPr lang="en-US" dirty="0" smtClean="0">
                <a:latin typeface="Calibri" pitchFamily="34" charset="0"/>
              </a:rPr>
              <a:t> : </a:t>
            </a:r>
          </a:p>
          <a:p>
            <a:pPr marL="342900" indent="-342900"/>
            <a:r>
              <a:rPr lang="en-US" b="1" dirty="0" smtClean="0">
                <a:latin typeface="Calibri" pitchFamily="34" charset="0"/>
              </a:rPr>
              <a:t>Properties that make them attractive include:</a:t>
            </a:r>
          </a:p>
          <a:p>
            <a:pPr marL="342900" indent="-342900">
              <a:buFont typeface="Wingdings" pitchFamily="2" charset="2"/>
              <a:buChar char="q"/>
            </a:pPr>
            <a:r>
              <a:rPr lang="en-US" dirty="0" smtClean="0">
                <a:latin typeface="Calibri" pitchFamily="34" charset="0"/>
              </a:rPr>
              <a:t>generally considered to be </a:t>
            </a:r>
            <a:r>
              <a:rPr lang="en-US" i="1" dirty="0" smtClean="0">
                <a:latin typeface="Calibri" pitchFamily="34" charset="0"/>
              </a:rPr>
              <a:t>very </a:t>
            </a:r>
            <a:r>
              <a:rPr lang="en-US" i="1" dirty="0" err="1" smtClean="0">
                <a:latin typeface="Calibri" pitchFamily="34" charset="0"/>
              </a:rPr>
              <a:t>castable</a:t>
            </a:r>
            <a:r>
              <a:rPr lang="en-US" dirty="0" smtClean="0">
                <a:latin typeface="Calibri" pitchFamily="34" charset="0"/>
              </a:rPr>
              <a:t>. </a:t>
            </a:r>
          </a:p>
          <a:p>
            <a:pPr marL="342900" indent="-342900">
              <a:buFont typeface="Wingdings" pitchFamily="2" charset="2"/>
              <a:buChar char="q"/>
            </a:pPr>
            <a:r>
              <a:rPr lang="en-US" dirty="0" smtClean="0">
                <a:latin typeface="Calibri" pitchFamily="34" charset="0"/>
              </a:rPr>
              <a:t>The melting point of pure aluminum is 660C so pouring temperatures for aluminum casting alloys are low compared to cast iron and steel. </a:t>
            </a:r>
          </a:p>
          <a:p>
            <a:pPr marL="342900" indent="-342900">
              <a:buFont typeface="Wingdings" pitchFamily="2" charset="2"/>
              <a:buChar char="q"/>
            </a:pPr>
            <a:r>
              <a:rPr lang="en-US" dirty="0" smtClean="0">
                <a:latin typeface="Calibri" pitchFamily="34" charset="0"/>
              </a:rPr>
              <a:t>Their properties make them attractive for castings: </a:t>
            </a:r>
            <a:r>
              <a:rPr lang="en-US" i="1" dirty="0" smtClean="0">
                <a:latin typeface="Calibri" pitchFamily="34" charset="0"/>
              </a:rPr>
              <a:t>light weight, wide range of strength properties attainable through heat treatment, and ease of machining</a:t>
            </a:r>
            <a:r>
              <a:rPr lang="en-US" dirty="0" smtClean="0">
                <a:latin typeface="Calibri" pitchFamily="34" charset="0"/>
              </a:rPr>
              <a:t>. </a:t>
            </a:r>
          </a:p>
          <a:p>
            <a:pPr marL="342900" indent="-342900"/>
            <a:endParaRPr lang="en-US" sz="800" dirty="0" smtClean="0">
              <a:latin typeface="Calibri" pitchFamily="34" charset="0"/>
            </a:endParaRPr>
          </a:p>
          <a:p>
            <a:pPr marL="342900" indent="-342900"/>
            <a:r>
              <a:rPr lang="en-US" b="1" dirty="0" smtClean="0">
                <a:solidFill>
                  <a:srgbClr val="FF0000"/>
                </a:solidFill>
                <a:latin typeface="Calibri" pitchFamily="34" charset="0"/>
              </a:rPr>
              <a:t>2.  Magnesium alloys : </a:t>
            </a:r>
            <a:endParaRPr lang="en-US" dirty="0" smtClean="0">
              <a:latin typeface="Calibri" pitchFamily="34" charset="0"/>
            </a:endParaRPr>
          </a:p>
          <a:p>
            <a:pPr marL="342900" indent="-342900">
              <a:buFont typeface="Wingdings" pitchFamily="2" charset="2"/>
              <a:buChar char="q"/>
            </a:pPr>
            <a:r>
              <a:rPr lang="en-US" dirty="0" smtClean="0">
                <a:latin typeface="Calibri" pitchFamily="34" charset="0"/>
              </a:rPr>
              <a:t> the </a:t>
            </a:r>
            <a:r>
              <a:rPr lang="en-US" i="1" dirty="0" smtClean="0">
                <a:latin typeface="Calibri" pitchFamily="34" charset="0"/>
              </a:rPr>
              <a:t>lightest of all casting metals</a:t>
            </a:r>
            <a:r>
              <a:rPr lang="en-US" dirty="0" smtClean="0">
                <a:latin typeface="Calibri" pitchFamily="34" charset="0"/>
              </a:rPr>
              <a:t>. </a:t>
            </a:r>
          </a:p>
          <a:p>
            <a:pPr marL="342900" indent="-342900">
              <a:buFont typeface="Wingdings" pitchFamily="2" charset="2"/>
              <a:buChar char="q"/>
            </a:pPr>
            <a:r>
              <a:rPr lang="en-US" i="1" dirty="0" smtClean="0">
                <a:latin typeface="Calibri" pitchFamily="34" charset="0"/>
              </a:rPr>
              <a:t>High corrosion resistance</a:t>
            </a:r>
            <a:r>
              <a:rPr lang="en-US" dirty="0" smtClean="0">
                <a:latin typeface="Calibri" pitchFamily="34" charset="0"/>
              </a:rPr>
              <a:t>, </a:t>
            </a:r>
          </a:p>
          <a:p>
            <a:pPr marL="342900" indent="-342900">
              <a:buFont typeface="Wingdings" pitchFamily="2" charset="2"/>
              <a:buChar char="q"/>
            </a:pPr>
            <a:r>
              <a:rPr lang="en-US" i="1" dirty="0" smtClean="0">
                <a:latin typeface="Calibri" pitchFamily="34" charset="0"/>
              </a:rPr>
              <a:t>high strength-to-weigh</a:t>
            </a:r>
            <a:r>
              <a:rPr lang="en-US" dirty="0" smtClean="0">
                <a:latin typeface="Calibri" pitchFamily="34" charset="0"/>
              </a:rPr>
              <a:t>t and </a:t>
            </a:r>
            <a:r>
              <a:rPr lang="en-US" i="1" dirty="0" smtClean="0">
                <a:latin typeface="Calibri" pitchFamily="34" charset="0"/>
              </a:rPr>
              <a:t>stiffness-to-weight ratios</a:t>
            </a:r>
            <a:r>
              <a:rPr lang="en-US" dirty="0" smtClean="0">
                <a:latin typeface="Calibri" pitchFamily="34" charset="0"/>
              </a:rPr>
              <a:t>.</a:t>
            </a:r>
          </a:p>
          <a:p>
            <a:pPr algn="just"/>
            <a:endParaRPr lang="en-US" b="1" dirty="0">
              <a:solidFill>
                <a:srgbClr val="C00000"/>
              </a:solidFill>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58200" y="6172200"/>
            <a:ext cx="457200" cy="457200"/>
          </a:xfrm>
          <a:solidFill>
            <a:srgbClr val="FF0000"/>
          </a:solidFill>
        </p:spPr>
        <p:txBody>
          <a:bodyPr/>
          <a:lstStyle/>
          <a:p>
            <a:fld id="{E2D0005A-0D7F-4CF1-BDB7-26AB72B8AE28}" type="slidenum">
              <a:rPr lang="en-US" smtClean="0">
                <a:solidFill>
                  <a:sysClr val="windowText" lastClr="000000"/>
                </a:solidFill>
              </a:rPr>
              <a:pPr/>
              <a:t>4</a:t>
            </a:fld>
            <a:endParaRPr lang="en-US" dirty="0">
              <a:solidFill>
                <a:sysClr val="windowText" lastClr="000000"/>
              </a:solidFill>
            </a:endParaRPr>
          </a:p>
        </p:txBody>
      </p:sp>
      <p:sp>
        <p:nvSpPr>
          <p:cNvPr id="4" name="Rectangle 3"/>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9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
        <p:nvSpPr>
          <p:cNvPr id="5" name="Rectangle 4"/>
          <p:cNvSpPr/>
          <p:nvPr/>
        </p:nvSpPr>
        <p:spPr>
          <a:xfrm>
            <a:off x="304800" y="457200"/>
            <a:ext cx="8610600" cy="5201424"/>
          </a:xfrm>
          <a:prstGeom prst="rect">
            <a:avLst/>
          </a:prstGeom>
        </p:spPr>
        <p:txBody>
          <a:bodyPr wrap="square">
            <a:spAutoFit/>
          </a:bodyPr>
          <a:lstStyle/>
          <a:p>
            <a:pPr algn="just"/>
            <a:r>
              <a:rPr lang="en-US" b="1" dirty="0" smtClean="0">
                <a:solidFill>
                  <a:srgbClr val="FF0000"/>
                </a:solidFill>
                <a:latin typeface="Calibri" pitchFamily="34" charset="0"/>
              </a:rPr>
              <a:t>Copper alloys: </a:t>
            </a:r>
            <a:r>
              <a:rPr lang="en-US" dirty="0" smtClean="0">
                <a:latin typeface="Calibri" pitchFamily="34" charset="0"/>
              </a:rPr>
              <a:t>include bronze, brass, and aluminum bronze. </a:t>
            </a:r>
          </a:p>
          <a:p>
            <a:pPr algn="just"/>
            <a:r>
              <a:rPr lang="en-US" b="1" dirty="0" smtClean="0">
                <a:latin typeface="Calibri" pitchFamily="34" charset="0"/>
              </a:rPr>
              <a:t>Properties that make them attractive include:</a:t>
            </a:r>
          </a:p>
          <a:p>
            <a:pPr algn="just">
              <a:buFont typeface="Wingdings" pitchFamily="2" charset="2"/>
              <a:buChar char="q"/>
            </a:pPr>
            <a:r>
              <a:rPr lang="en-US" dirty="0" smtClean="0">
                <a:latin typeface="Calibri" pitchFamily="34" charset="0"/>
              </a:rPr>
              <a:t> </a:t>
            </a:r>
            <a:r>
              <a:rPr lang="en-US" i="1" dirty="0" smtClean="0">
                <a:latin typeface="Calibri" pitchFamily="34" charset="0"/>
              </a:rPr>
              <a:t>corrosion resistance</a:t>
            </a:r>
          </a:p>
          <a:p>
            <a:pPr algn="just">
              <a:buFont typeface="Wingdings" pitchFamily="2" charset="2"/>
              <a:buChar char="q"/>
            </a:pPr>
            <a:r>
              <a:rPr lang="en-US" i="1" dirty="0" smtClean="0">
                <a:latin typeface="Calibri" pitchFamily="34" charset="0"/>
              </a:rPr>
              <a:t>attractive appearance</a:t>
            </a:r>
          </a:p>
          <a:p>
            <a:pPr algn="just">
              <a:buFont typeface="Wingdings" pitchFamily="2" charset="2"/>
              <a:buChar char="q"/>
            </a:pPr>
            <a:r>
              <a:rPr lang="en-US" i="1" dirty="0" smtClean="0">
                <a:latin typeface="Calibri" pitchFamily="34" charset="0"/>
              </a:rPr>
              <a:t>good bearing qualities</a:t>
            </a:r>
            <a:r>
              <a:rPr lang="en-US" dirty="0" smtClean="0">
                <a:latin typeface="Calibri" pitchFamily="34" charset="0"/>
              </a:rPr>
              <a:t>. </a:t>
            </a:r>
          </a:p>
          <a:p>
            <a:pPr algn="just"/>
            <a:r>
              <a:rPr lang="en-US" b="1" dirty="0" smtClean="0">
                <a:latin typeface="Calibri" pitchFamily="34" charset="0"/>
              </a:rPr>
              <a:t>limitation on the use of its alloys</a:t>
            </a:r>
            <a:r>
              <a:rPr lang="en-US" dirty="0" smtClean="0">
                <a:latin typeface="Calibri" pitchFamily="34" charset="0"/>
              </a:rPr>
              <a:t> </a:t>
            </a:r>
            <a:r>
              <a:rPr lang="en-US" b="1" dirty="0" smtClean="0">
                <a:latin typeface="Calibri" pitchFamily="34" charset="0"/>
              </a:rPr>
              <a:t>is</a:t>
            </a:r>
            <a:r>
              <a:rPr lang="en-US" dirty="0" smtClean="0">
                <a:latin typeface="Calibri" pitchFamily="34" charset="0"/>
              </a:rPr>
              <a:t> </a:t>
            </a:r>
          </a:p>
          <a:p>
            <a:pPr algn="just"/>
            <a:r>
              <a:rPr lang="en-US" dirty="0" smtClean="0">
                <a:latin typeface="Calibri" pitchFamily="34" charset="0"/>
              </a:rPr>
              <a:t>the </a:t>
            </a:r>
            <a:r>
              <a:rPr lang="en-US" i="1" dirty="0" smtClean="0">
                <a:latin typeface="Calibri" pitchFamily="34" charset="0"/>
              </a:rPr>
              <a:t>high cost </a:t>
            </a:r>
            <a:r>
              <a:rPr lang="en-US" dirty="0" smtClean="0">
                <a:latin typeface="Calibri" pitchFamily="34" charset="0"/>
              </a:rPr>
              <a:t>of copper </a:t>
            </a:r>
          </a:p>
          <a:p>
            <a:pPr algn="just"/>
            <a:r>
              <a:rPr lang="en-US" b="1" dirty="0" smtClean="0">
                <a:latin typeface="Calibri" pitchFamily="34" charset="0"/>
              </a:rPr>
              <a:t>Applications</a:t>
            </a:r>
            <a:r>
              <a:rPr lang="en-US" dirty="0" smtClean="0">
                <a:latin typeface="Calibri" pitchFamily="34" charset="0"/>
              </a:rPr>
              <a:t> </a:t>
            </a:r>
            <a:r>
              <a:rPr lang="en-US" b="1" dirty="0" smtClean="0">
                <a:latin typeface="Calibri" pitchFamily="34" charset="0"/>
              </a:rPr>
              <a:t>include:</a:t>
            </a:r>
            <a:r>
              <a:rPr lang="en-US" dirty="0" smtClean="0">
                <a:latin typeface="Calibri" pitchFamily="34" charset="0"/>
              </a:rPr>
              <a:t> pipe fittings, marine propeller blades, pump components, and ornamental jewelry.</a:t>
            </a:r>
          </a:p>
          <a:p>
            <a:pPr algn="just"/>
            <a:endParaRPr lang="en-US" sz="800" b="1" dirty="0" smtClean="0">
              <a:solidFill>
                <a:srgbClr val="FF0000"/>
              </a:solidFill>
              <a:latin typeface="Calibri" pitchFamily="34" charset="0"/>
            </a:endParaRPr>
          </a:p>
          <a:p>
            <a:pPr algn="just"/>
            <a:r>
              <a:rPr lang="en-US" b="1" dirty="0" smtClean="0">
                <a:solidFill>
                  <a:srgbClr val="FF0000"/>
                </a:solidFill>
                <a:latin typeface="Calibri" pitchFamily="34" charset="0"/>
              </a:rPr>
              <a:t>Tin-based alloys</a:t>
            </a:r>
          </a:p>
          <a:p>
            <a:pPr algn="just"/>
            <a:r>
              <a:rPr lang="en-US" b="1" dirty="0" smtClean="0">
                <a:latin typeface="Calibri" pitchFamily="34" charset="0"/>
              </a:rPr>
              <a:t>Properties that make them attractive include:</a:t>
            </a:r>
          </a:p>
          <a:p>
            <a:pPr algn="just">
              <a:buFont typeface="Wingdings" pitchFamily="2" charset="2"/>
              <a:buChar char="q"/>
            </a:pPr>
            <a:r>
              <a:rPr lang="en-US" dirty="0" smtClean="0">
                <a:latin typeface="Calibri" pitchFamily="34" charset="0"/>
              </a:rPr>
              <a:t>generally </a:t>
            </a:r>
            <a:r>
              <a:rPr lang="en-US" i="1" dirty="0" smtClean="0">
                <a:latin typeface="Calibri" pitchFamily="34" charset="0"/>
              </a:rPr>
              <a:t>easy to cast. </a:t>
            </a:r>
          </a:p>
          <a:p>
            <a:pPr algn="just">
              <a:buFont typeface="Wingdings" pitchFamily="2" charset="2"/>
              <a:buChar char="q"/>
            </a:pPr>
            <a:r>
              <a:rPr lang="en-US" dirty="0" smtClean="0">
                <a:latin typeface="Calibri" pitchFamily="34" charset="0"/>
              </a:rPr>
              <a:t>Tin</a:t>
            </a:r>
            <a:r>
              <a:rPr lang="en-US" i="1" dirty="0" smtClean="0">
                <a:latin typeface="Calibri" pitchFamily="34" charset="0"/>
              </a:rPr>
              <a:t> has the lowest melting point of the casting metals</a:t>
            </a:r>
            <a:r>
              <a:rPr lang="en-US" dirty="0" smtClean="0">
                <a:latin typeface="Calibri" pitchFamily="34" charset="0"/>
              </a:rPr>
              <a:t>.</a:t>
            </a:r>
          </a:p>
          <a:p>
            <a:pPr algn="just">
              <a:buFont typeface="Wingdings" pitchFamily="2" charset="2"/>
              <a:buChar char="q"/>
            </a:pPr>
            <a:r>
              <a:rPr lang="en-US" dirty="0" smtClean="0">
                <a:latin typeface="Calibri" pitchFamily="34" charset="0"/>
              </a:rPr>
              <a:t>They have </a:t>
            </a:r>
            <a:r>
              <a:rPr lang="en-US" i="1" dirty="0" smtClean="0">
                <a:latin typeface="Calibri" pitchFamily="34" charset="0"/>
              </a:rPr>
              <a:t>good corrosion resistant </a:t>
            </a:r>
          </a:p>
          <a:p>
            <a:pPr algn="just"/>
            <a:r>
              <a:rPr lang="en-US" b="1" dirty="0" smtClean="0">
                <a:latin typeface="Calibri" pitchFamily="34" charset="0"/>
              </a:rPr>
              <a:t>limitation on the use of its alloys</a:t>
            </a:r>
            <a:r>
              <a:rPr lang="en-US" dirty="0" smtClean="0">
                <a:latin typeface="Calibri" pitchFamily="34" charset="0"/>
              </a:rPr>
              <a:t> </a:t>
            </a:r>
            <a:r>
              <a:rPr lang="en-US" b="1" dirty="0" smtClean="0">
                <a:latin typeface="Calibri" pitchFamily="34" charset="0"/>
              </a:rPr>
              <a:t>are </a:t>
            </a:r>
            <a:endParaRPr lang="en-US" dirty="0" smtClean="0">
              <a:latin typeface="Calibri" pitchFamily="34" charset="0"/>
            </a:endParaRPr>
          </a:p>
          <a:p>
            <a:pPr algn="just"/>
            <a:r>
              <a:rPr lang="en-US" i="1" dirty="0" smtClean="0">
                <a:latin typeface="Calibri" pitchFamily="34" charset="0"/>
              </a:rPr>
              <a:t>poor mechanical strength</a:t>
            </a:r>
            <a:r>
              <a:rPr lang="en-US" dirty="0" smtClean="0">
                <a:latin typeface="Calibri" pitchFamily="34" charset="0"/>
              </a:rPr>
              <a:t>, which limits their applications to pewter mugs and similar products not requiring high strength. </a:t>
            </a:r>
          </a:p>
          <a:p>
            <a:pPr algn="just"/>
            <a:endParaRPr lang="en-US" dirty="0" smtClean="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458200" y="6172200"/>
            <a:ext cx="457200" cy="457200"/>
          </a:xfrm>
          <a:solidFill>
            <a:srgbClr val="FF0000"/>
          </a:solidFill>
        </p:spPr>
        <p:txBody>
          <a:bodyPr/>
          <a:lstStyle/>
          <a:p>
            <a:fld id="{E2D0005A-0D7F-4CF1-BDB7-26AB72B8AE28}" type="slidenum">
              <a:rPr lang="en-US" smtClean="0">
                <a:solidFill>
                  <a:schemeClr val="tx1"/>
                </a:solidFill>
                <a:latin typeface="Calibri" pitchFamily="34" charset="0"/>
              </a:rPr>
              <a:pPr/>
              <a:t>5</a:t>
            </a:fld>
            <a:endParaRPr lang="en-US">
              <a:solidFill>
                <a:schemeClr val="tx1"/>
              </a:solidFill>
              <a:latin typeface="Calibri" pitchFamily="34" charset="0"/>
            </a:endParaRPr>
          </a:p>
        </p:txBody>
      </p:sp>
      <p:sp>
        <p:nvSpPr>
          <p:cNvPr id="6" name="Rectangle 5"/>
          <p:cNvSpPr/>
          <p:nvPr/>
        </p:nvSpPr>
        <p:spPr>
          <a:xfrm>
            <a:off x="228600" y="0"/>
            <a:ext cx="891540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Lecture 9                                                                        Dr</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err="1">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Suha</a:t>
            </a:r>
            <a:r>
              <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 </a:t>
            </a:r>
            <a:r>
              <a:rPr lang="en-US" sz="2400" b="1" i="1" u="sng" dirty="0"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K. </a:t>
            </a:r>
            <a:r>
              <a:rPr lang="en-US" sz="2400" b="1" i="1" u="sng" dirty="0" err="1" smtClean="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rPr>
              <a:t>Shihab</a:t>
            </a:r>
            <a:endParaRPr lang="en-US" sz="2400" b="1" i="1" u="sng" dirty="0">
              <a:ln w="10541" cmpd="sng">
                <a:solidFill>
                  <a:srgbClr val="C00000"/>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alibri" pitchFamily="34" charset="0"/>
            </a:endParaRPr>
          </a:p>
        </p:txBody>
      </p:sp>
      <p:sp>
        <p:nvSpPr>
          <p:cNvPr id="4" name="Rectangle 3"/>
          <p:cNvSpPr/>
          <p:nvPr/>
        </p:nvSpPr>
        <p:spPr>
          <a:xfrm>
            <a:off x="381000" y="457200"/>
            <a:ext cx="8534400" cy="6278642"/>
          </a:xfrm>
          <a:prstGeom prst="rect">
            <a:avLst/>
          </a:prstGeom>
        </p:spPr>
        <p:txBody>
          <a:bodyPr wrap="square">
            <a:spAutoFit/>
          </a:bodyPr>
          <a:lstStyle/>
          <a:p>
            <a:pPr algn="just"/>
            <a:r>
              <a:rPr lang="en-US" b="1" dirty="0" smtClean="0">
                <a:solidFill>
                  <a:srgbClr val="FF0000"/>
                </a:solidFill>
                <a:latin typeface="Calibri" pitchFamily="34" charset="0"/>
              </a:rPr>
              <a:t>Zinc alloys </a:t>
            </a:r>
            <a:r>
              <a:rPr lang="en-US" dirty="0" smtClean="0">
                <a:latin typeface="Calibri" pitchFamily="34" charset="0"/>
              </a:rPr>
              <a:t>commonly used in die casting. </a:t>
            </a:r>
          </a:p>
          <a:p>
            <a:pPr algn="just"/>
            <a:r>
              <a:rPr lang="en-US" b="1" dirty="0" smtClean="0">
                <a:latin typeface="Calibri" pitchFamily="34" charset="0"/>
              </a:rPr>
              <a:t>Properties that make them attractive include</a:t>
            </a:r>
            <a:endParaRPr lang="en-US" dirty="0" smtClean="0">
              <a:latin typeface="Calibri" pitchFamily="34" charset="0"/>
            </a:endParaRPr>
          </a:p>
          <a:p>
            <a:pPr algn="just">
              <a:buFont typeface="Wingdings" pitchFamily="2" charset="2"/>
              <a:buChar char="q"/>
            </a:pPr>
            <a:r>
              <a:rPr lang="en-US" dirty="0" smtClean="0">
                <a:latin typeface="Calibri" pitchFamily="34" charset="0"/>
              </a:rPr>
              <a:t>Zinc </a:t>
            </a:r>
            <a:r>
              <a:rPr lang="en-US" i="1" dirty="0" smtClean="0">
                <a:latin typeface="Calibri" pitchFamily="34" charset="0"/>
              </a:rPr>
              <a:t>has a low melting point </a:t>
            </a:r>
            <a:endParaRPr lang="en-US" dirty="0" smtClean="0">
              <a:latin typeface="Calibri" pitchFamily="34" charset="0"/>
            </a:endParaRPr>
          </a:p>
          <a:p>
            <a:pPr algn="just">
              <a:buFont typeface="Wingdings" pitchFamily="2" charset="2"/>
              <a:buChar char="q"/>
            </a:pPr>
            <a:r>
              <a:rPr lang="en-US" dirty="0" smtClean="0">
                <a:latin typeface="Calibri" pitchFamily="34" charset="0"/>
              </a:rPr>
              <a:t> </a:t>
            </a:r>
            <a:r>
              <a:rPr lang="en-US" i="1" dirty="0" smtClean="0">
                <a:latin typeface="Calibri" pitchFamily="34" charset="0"/>
              </a:rPr>
              <a:t>good fluidity</a:t>
            </a:r>
            <a:r>
              <a:rPr lang="en-US" dirty="0" smtClean="0">
                <a:latin typeface="Calibri" pitchFamily="34" charset="0"/>
              </a:rPr>
              <a:t>, making it </a:t>
            </a:r>
            <a:r>
              <a:rPr lang="en-US" i="1" dirty="0" smtClean="0">
                <a:latin typeface="Calibri" pitchFamily="34" charset="0"/>
              </a:rPr>
              <a:t>highly </a:t>
            </a:r>
            <a:r>
              <a:rPr lang="en-US" i="1" dirty="0" err="1" smtClean="0">
                <a:latin typeface="Calibri" pitchFamily="34" charset="0"/>
              </a:rPr>
              <a:t>castable</a:t>
            </a:r>
            <a:r>
              <a:rPr lang="en-US" dirty="0" smtClean="0">
                <a:latin typeface="Calibri" pitchFamily="34" charset="0"/>
              </a:rPr>
              <a:t>. </a:t>
            </a:r>
          </a:p>
          <a:p>
            <a:pPr algn="just"/>
            <a:r>
              <a:rPr lang="en-US" b="1" dirty="0" smtClean="0">
                <a:latin typeface="Calibri" pitchFamily="34" charset="0"/>
              </a:rPr>
              <a:t>limitation on the use of its alloys</a:t>
            </a:r>
            <a:r>
              <a:rPr lang="en-US" dirty="0" smtClean="0">
                <a:latin typeface="Calibri" pitchFamily="34" charset="0"/>
              </a:rPr>
              <a:t> </a:t>
            </a:r>
            <a:r>
              <a:rPr lang="en-US" b="1" dirty="0" smtClean="0">
                <a:latin typeface="Calibri" pitchFamily="34" charset="0"/>
              </a:rPr>
              <a:t>is</a:t>
            </a:r>
            <a:endParaRPr lang="en-US" dirty="0" smtClean="0">
              <a:latin typeface="Calibri" pitchFamily="34" charset="0"/>
            </a:endParaRPr>
          </a:p>
          <a:p>
            <a:pPr algn="just">
              <a:buFont typeface="Wingdings" pitchFamily="2" charset="2"/>
              <a:buChar char="q"/>
            </a:pPr>
            <a:r>
              <a:rPr lang="en-US" i="1" dirty="0" smtClean="0">
                <a:latin typeface="Calibri" pitchFamily="34" charset="0"/>
              </a:rPr>
              <a:t>low creep strength</a:t>
            </a:r>
            <a:r>
              <a:rPr lang="en-US" dirty="0" smtClean="0">
                <a:latin typeface="Calibri" pitchFamily="34" charset="0"/>
              </a:rPr>
              <a:t>, so its castings cannot be subjected to prolonged high stresses.</a:t>
            </a:r>
          </a:p>
          <a:p>
            <a:pPr algn="just"/>
            <a:endParaRPr lang="en-US" sz="800" b="1" dirty="0" smtClean="0">
              <a:solidFill>
                <a:srgbClr val="FF0000"/>
              </a:solidFill>
              <a:latin typeface="Calibri" pitchFamily="34" charset="0"/>
            </a:endParaRPr>
          </a:p>
          <a:p>
            <a:pPr algn="just"/>
            <a:r>
              <a:rPr lang="en-US" b="1" dirty="0" smtClean="0">
                <a:solidFill>
                  <a:srgbClr val="FF0000"/>
                </a:solidFill>
                <a:latin typeface="Calibri" pitchFamily="34" charset="0"/>
              </a:rPr>
              <a:t>Nickel alloys </a:t>
            </a:r>
          </a:p>
          <a:p>
            <a:pPr algn="just"/>
            <a:r>
              <a:rPr lang="en-US" b="1" dirty="0" smtClean="0">
                <a:latin typeface="Calibri" pitchFamily="34" charset="0"/>
              </a:rPr>
              <a:t>Properties that make them attractive include:</a:t>
            </a:r>
          </a:p>
          <a:p>
            <a:pPr algn="just">
              <a:buFont typeface="Wingdings" pitchFamily="2" charset="2"/>
              <a:buChar char="q"/>
            </a:pPr>
            <a:r>
              <a:rPr lang="en-US" dirty="0" smtClean="0">
                <a:latin typeface="Calibri" pitchFamily="34" charset="0"/>
              </a:rPr>
              <a:t>have good hot strength and corrosion resistance, which make them suited to high-temperature applications such as jet engine and rocket components, heat shields, and similar components.</a:t>
            </a:r>
          </a:p>
          <a:p>
            <a:pPr algn="just"/>
            <a:r>
              <a:rPr lang="en-US" b="1" dirty="0" smtClean="0">
                <a:latin typeface="Calibri" pitchFamily="34" charset="0"/>
              </a:rPr>
              <a:t>limitation make it and its alloys difficult to cast. </a:t>
            </a:r>
          </a:p>
          <a:p>
            <a:pPr algn="just">
              <a:buFont typeface="Wingdings" pitchFamily="2" charset="2"/>
              <a:buChar char="q"/>
            </a:pPr>
            <a:r>
              <a:rPr lang="en-US" dirty="0" smtClean="0">
                <a:latin typeface="Calibri" pitchFamily="34" charset="0"/>
              </a:rPr>
              <a:t> Nickel alloys also have a high melting point and are not easy to cast. </a:t>
            </a:r>
          </a:p>
          <a:p>
            <a:pPr algn="just">
              <a:buFont typeface="Wingdings" pitchFamily="2" charset="2"/>
              <a:buChar char="q"/>
            </a:pPr>
            <a:endParaRPr lang="en-US" sz="800" dirty="0" smtClean="0">
              <a:latin typeface="Calibri" pitchFamily="34" charset="0"/>
            </a:endParaRPr>
          </a:p>
          <a:p>
            <a:pPr algn="just"/>
            <a:r>
              <a:rPr lang="en-US" b="1" dirty="0" smtClean="0">
                <a:solidFill>
                  <a:srgbClr val="FF0000"/>
                </a:solidFill>
                <a:latin typeface="Calibri" pitchFamily="34" charset="0"/>
              </a:rPr>
              <a:t>Titanium alloys</a:t>
            </a:r>
            <a:r>
              <a:rPr lang="en-US" dirty="0" smtClean="0">
                <a:latin typeface="Calibri" pitchFamily="34" charset="0"/>
              </a:rPr>
              <a:t> </a:t>
            </a:r>
          </a:p>
          <a:p>
            <a:pPr algn="just"/>
            <a:r>
              <a:rPr lang="en-US" b="1" dirty="0" smtClean="0">
                <a:latin typeface="Calibri" pitchFamily="34" charset="0"/>
              </a:rPr>
              <a:t>Properties that make them attractive include:</a:t>
            </a:r>
          </a:p>
          <a:p>
            <a:pPr algn="just">
              <a:buFont typeface="Wingdings" pitchFamily="2" charset="2"/>
              <a:buChar char="q"/>
            </a:pPr>
            <a:r>
              <a:rPr lang="en-US" dirty="0" smtClean="0">
                <a:latin typeface="Calibri" pitchFamily="34" charset="0"/>
              </a:rPr>
              <a:t>for casting are corrosion resistant and possess high strength to-weight ratios.</a:t>
            </a:r>
          </a:p>
          <a:p>
            <a:pPr algn="just"/>
            <a:endParaRPr lang="en-US" sz="800" b="1" dirty="0" smtClean="0">
              <a:latin typeface="Calibri" pitchFamily="34" charset="0"/>
            </a:endParaRPr>
          </a:p>
          <a:p>
            <a:pPr algn="just"/>
            <a:r>
              <a:rPr lang="en-US" b="1" dirty="0" smtClean="0">
                <a:latin typeface="Calibri" pitchFamily="34" charset="0"/>
              </a:rPr>
              <a:t>limitation make it and its alloys difficult to cast. </a:t>
            </a:r>
          </a:p>
          <a:p>
            <a:pPr algn="just">
              <a:buFont typeface="Wingdings" pitchFamily="2" charset="2"/>
              <a:buChar char="q"/>
            </a:pPr>
            <a:r>
              <a:rPr lang="en-US" dirty="0" smtClean="0">
                <a:latin typeface="Calibri" pitchFamily="34" charset="0"/>
              </a:rPr>
              <a:t>titanium has a high melting point</a:t>
            </a:r>
          </a:p>
          <a:p>
            <a:pPr algn="just">
              <a:buFont typeface="Wingdings" pitchFamily="2" charset="2"/>
              <a:buChar char="q"/>
            </a:pPr>
            <a:r>
              <a:rPr lang="en-US" dirty="0" smtClean="0">
                <a:latin typeface="Calibri" pitchFamily="34" charset="0"/>
              </a:rPr>
              <a:t>low fluidity, </a:t>
            </a:r>
          </a:p>
          <a:p>
            <a:pPr>
              <a:buFont typeface="Wingdings" pitchFamily="2" charset="2"/>
              <a:buChar char="q"/>
            </a:pPr>
            <a:r>
              <a:rPr lang="en-US" dirty="0" smtClean="0">
                <a:latin typeface="Calibri" pitchFamily="34" charset="0"/>
              </a:rPr>
              <a:t>a propensity to oxidize at high temperatures. These properties make it and its alloys difficult to cast.</a:t>
            </a:r>
            <a:endParaRPr lang="en-US" dirty="0">
              <a:latin typeface="Calibri"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4124</TotalTime>
  <Words>850</Words>
  <Application>Microsoft Office PowerPoint</Application>
  <PresentationFormat>On-screen Show (4:3)</PresentationFormat>
  <Paragraphs>86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Equity</vt:lpstr>
      <vt:lpstr>Slide 1</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lappie</dc:creator>
  <cp:lastModifiedBy>lappie</cp:lastModifiedBy>
  <cp:revision>135</cp:revision>
  <dcterms:created xsi:type="dcterms:W3CDTF">2017-08-12T11:37:44Z</dcterms:created>
  <dcterms:modified xsi:type="dcterms:W3CDTF">2017-12-04T02:03:41Z</dcterms:modified>
</cp:coreProperties>
</file>